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3" r:id="rId3"/>
    <p:sldId id="268" r:id="rId4"/>
    <p:sldId id="275" r:id="rId5"/>
    <p:sldId id="270" r:id="rId6"/>
    <p:sldId id="258" r:id="rId7"/>
    <p:sldId id="277" r:id="rId8"/>
    <p:sldId id="271" r:id="rId9"/>
    <p:sldId id="276" r:id="rId10"/>
    <p:sldId id="272" r:id="rId11"/>
    <p:sldId id="279" r:id="rId12"/>
    <p:sldId id="260" r:id="rId13"/>
    <p:sldId id="261" r:id="rId14"/>
    <p:sldId id="278" r:id="rId15"/>
    <p:sldId id="262" r:id="rId16"/>
    <p:sldId id="264" r:id="rId17"/>
    <p:sldId id="265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6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C833A-65F4-4270-A222-DC465B054C10}" type="datetimeFigureOut">
              <a:rPr lang="de-DE" smtClean="0"/>
              <a:pPr/>
              <a:t>02.10.2010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A8D5A-741F-429F-9FB9-9426A091BE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8D5A-741F-429F-9FB9-9426A091BEF4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 smtClean="0">
                <a:solidFill>
                  <a:schemeClr val="bg1"/>
                </a:solidFill>
              </a:rPr>
              <a:t>launching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own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businesses</a:t>
            </a:r>
            <a:endParaRPr lang="de-DE" sz="1200" dirty="0" smtClean="0">
              <a:solidFill>
                <a:schemeClr val="bg1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8D5A-741F-429F-9FB9-9426A091BEF4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far</a:t>
            </a:r>
            <a:r>
              <a:rPr lang="de-DE" dirty="0" smtClean="0"/>
              <a:t> </a:t>
            </a:r>
            <a:r>
              <a:rPr lang="de-DE" dirty="0" err="1" smtClean="0"/>
              <a:t>beyond</a:t>
            </a:r>
            <a:r>
              <a:rPr lang="de-DE" dirty="0" smtClean="0"/>
              <a:t> </a:t>
            </a:r>
            <a:r>
              <a:rPr lang="de-DE" dirty="0" err="1" smtClean="0"/>
              <a:t>shaping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edge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launching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personal rocket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8D5A-741F-429F-9FB9-9426A091BEF4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E01D-746E-4FA7-A03E-FAEF69BA4987}" type="datetimeFigureOut">
              <a:rPr lang="de-DE" smtClean="0"/>
              <a:pPr/>
              <a:t>02.10.2010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6B26-E6A7-43FB-AD9F-58154C7C01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E01D-746E-4FA7-A03E-FAEF69BA4987}" type="datetimeFigureOut">
              <a:rPr lang="de-DE" smtClean="0"/>
              <a:pPr/>
              <a:t>02.10.2010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6B26-E6A7-43FB-AD9F-58154C7C01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E01D-746E-4FA7-A03E-FAEF69BA4987}" type="datetimeFigureOut">
              <a:rPr lang="de-DE" smtClean="0"/>
              <a:pPr/>
              <a:t>02.10.2010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6B26-E6A7-43FB-AD9F-58154C7C01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E01D-746E-4FA7-A03E-FAEF69BA4987}" type="datetimeFigureOut">
              <a:rPr lang="de-DE" smtClean="0"/>
              <a:pPr/>
              <a:t>02.10.2010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6B26-E6A7-43FB-AD9F-58154C7C01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E01D-746E-4FA7-A03E-FAEF69BA4987}" type="datetimeFigureOut">
              <a:rPr lang="de-DE" smtClean="0"/>
              <a:pPr/>
              <a:t>02.10.2010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6B26-E6A7-43FB-AD9F-58154C7C01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E01D-746E-4FA7-A03E-FAEF69BA4987}" type="datetimeFigureOut">
              <a:rPr lang="de-DE" smtClean="0"/>
              <a:pPr/>
              <a:t>02.10.2010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6B26-E6A7-43FB-AD9F-58154C7C01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E01D-746E-4FA7-A03E-FAEF69BA4987}" type="datetimeFigureOut">
              <a:rPr lang="de-DE" smtClean="0"/>
              <a:pPr/>
              <a:t>02.10.2010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6B26-E6A7-43FB-AD9F-58154C7C01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E01D-746E-4FA7-A03E-FAEF69BA4987}" type="datetimeFigureOut">
              <a:rPr lang="de-DE" smtClean="0"/>
              <a:pPr/>
              <a:t>02.10.2010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6B26-E6A7-43FB-AD9F-58154C7C01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E01D-746E-4FA7-A03E-FAEF69BA4987}" type="datetimeFigureOut">
              <a:rPr lang="de-DE" smtClean="0"/>
              <a:pPr/>
              <a:t>02.10.2010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6B26-E6A7-43FB-AD9F-58154C7C01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E01D-746E-4FA7-A03E-FAEF69BA4987}" type="datetimeFigureOut">
              <a:rPr lang="de-DE" smtClean="0"/>
              <a:pPr/>
              <a:t>02.10.2010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6B26-E6A7-43FB-AD9F-58154C7C01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E01D-746E-4FA7-A03E-FAEF69BA4987}" type="datetimeFigureOut">
              <a:rPr lang="de-DE" smtClean="0"/>
              <a:pPr/>
              <a:t>02.10.2010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6B26-E6A7-43FB-AD9F-58154C7C01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CE01D-746E-4FA7-A03E-FAEF69BA4987}" type="datetimeFigureOut">
              <a:rPr lang="de-DE" smtClean="0"/>
              <a:pPr/>
              <a:t>02.10.2010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B6B26-E6A7-43FB-AD9F-58154C7C01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tmin\Documents\c-base\base2k10\transmediale2k10_om-vortrag\Transmed_Golle_\Transmed_loop_fullHD_.av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tmin\Documents\openmoon\poster_logos\openmoon_logo_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4901184"/>
          </a:xfrm>
          <a:prstGeom prst="rect">
            <a:avLst/>
          </a:prstGeom>
          <a:noFill/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496944" cy="864096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A </a:t>
            </a:r>
            <a:r>
              <a:rPr lang="de-DE" dirty="0" err="1" smtClean="0">
                <a:solidFill>
                  <a:srgbClr val="FFFF00"/>
                </a:solidFill>
              </a:rPr>
              <a:t>brief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history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rtmin\Documents\c-base\base2k10\transmediale2k10_om-vortrag\om\c-ro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8" y="0"/>
            <a:ext cx="965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2555776" y="5229200"/>
            <a:ext cx="4124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FF00"/>
                </a:solidFill>
              </a:rPr>
              <a:t>c-</a:t>
            </a:r>
            <a:r>
              <a:rPr lang="de-DE" sz="2800" b="1" dirty="0" err="1" smtClean="0">
                <a:solidFill>
                  <a:srgbClr val="FFFF00"/>
                </a:solidFill>
              </a:rPr>
              <a:t>rove</a:t>
            </a:r>
            <a:r>
              <a:rPr lang="de-DE" sz="2800" b="1" dirty="0" smtClean="0">
                <a:solidFill>
                  <a:srgbClr val="FFFF00"/>
                </a:solidFill>
              </a:rPr>
              <a:t>: </a:t>
            </a:r>
            <a:r>
              <a:rPr lang="de-DE" sz="2800" b="1" dirty="0" err="1" smtClean="0">
                <a:solidFill>
                  <a:srgbClr val="FFFF00"/>
                </a:solidFill>
              </a:rPr>
              <a:t>expendable</a:t>
            </a:r>
            <a:r>
              <a:rPr lang="de-DE" sz="2800" b="1" dirty="0" smtClean="0">
                <a:solidFill>
                  <a:srgbClr val="FFFF00"/>
                </a:solidFill>
              </a:rPr>
              <a:t> </a:t>
            </a:r>
            <a:r>
              <a:rPr lang="de-DE" sz="2800" b="1" dirty="0" err="1" smtClean="0">
                <a:solidFill>
                  <a:srgbClr val="FFFF00"/>
                </a:solidFill>
              </a:rPr>
              <a:t>spokes</a:t>
            </a:r>
            <a:endParaRPr lang="de-DE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tmin\Documents\openmoon\IsleofMan_GLXPSummit\Open Moon Bildmaterial\c-rove\c-rove_LegoRad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205864" y="-4635896"/>
            <a:ext cx="2700000" cy="1800000"/>
          </a:xfrm>
          <a:prstGeom prst="rect">
            <a:avLst/>
          </a:prstGeom>
          <a:noFill/>
        </p:spPr>
      </p:pic>
      <p:pic>
        <p:nvPicPr>
          <p:cNvPr id="4099" name="Picture 3" descr="C:\Users\Artmin\Documents\openmoon\IsleofMan_GLXPSummit\Open Moon Bildmaterial\c-rove_LegoRad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8799" y="0"/>
            <a:ext cx="2235201" cy="1803400"/>
          </a:xfrm>
          <a:prstGeom prst="rect">
            <a:avLst/>
          </a:prstGeom>
          <a:noFill/>
        </p:spPr>
      </p:pic>
      <p:pic>
        <p:nvPicPr>
          <p:cNvPr id="4102" name="Picture 6" descr="C:\Users\Artmin\Documents\openmoon\IsleofMan_GLXPSummit\Open Moon Bildmaterial\c-rove_LegoRad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-171400"/>
            <a:ext cx="4392488" cy="2918499"/>
          </a:xfrm>
          <a:prstGeom prst="rect">
            <a:avLst/>
          </a:prstGeom>
          <a:noFill/>
        </p:spPr>
      </p:pic>
      <p:pic>
        <p:nvPicPr>
          <p:cNvPr id="4103" name="Picture 7" descr="C:\Users\Artmin\Documents\openmoon\c-rove\documentation\gps2\C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387424"/>
            <a:ext cx="2811829" cy="3749105"/>
          </a:xfrm>
          <a:prstGeom prst="rect">
            <a:avLst/>
          </a:prstGeom>
          <a:noFill/>
        </p:spPr>
      </p:pic>
      <p:pic>
        <p:nvPicPr>
          <p:cNvPr id="4105" name="Picture 9" descr="C:\Users\Artmin\Documents\openmoon\FotosFilmeEvents\LinuxTag2010\Fotos\IMG_04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7395" y="2276872"/>
            <a:ext cx="3073117" cy="4097489"/>
          </a:xfrm>
          <a:prstGeom prst="rect">
            <a:avLst/>
          </a:prstGeom>
          <a:noFill/>
        </p:spPr>
      </p:pic>
      <p:pic>
        <p:nvPicPr>
          <p:cNvPr id="4106" name="Picture 10" descr="C:\Users\Artmin\Documents\openmoon\FotosFilmeEvents\LinuxTag2010\Fotos\IMG_45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80528" y="3236883"/>
            <a:ext cx="6343191" cy="4224565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7164288" y="18448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FF00"/>
                </a:solidFill>
              </a:rPr>
              <a:t>Proof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of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concept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635896" y="27809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FF00"/>
                </a:solidFill>
              </a:rPr>
              <a:t>Prototyping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211144" cy="720080"/>
          </a:xfrm>
        </p:spPr>
        <p:txBody>
          <a:bodyPr>
            <a:normAutofit/>
          </a:bodyPr>
          <a:lstStyle/>
          <a:p>
            <a:r>
              <a:rPr lang="de-DE" sz="3200" dirty="0" smtClean="0">
                <a:solidFill>
                  <a:srgbClr val="FFFF00"/>
                </a:solidFill>
              </a:rPr>
              <a:t>c-</a:t>
            </a:r>
            <a:r>
              <a:rPr lang="de-DE" sz="3200" dirty="0" err="1" smtClean="0">
                <a:solidFill>
                  <a:srgbClr val="FFFF00"/>
                </a:solidFill>
              </a:rPr>
              <a:t>rove</a:t>
            </a:r>
            <a:r>
              <a:rPr lang="de-DE" sz="3200" dirty="0" smtClean="0">
                <a:solidFill>
                  <a:srgbClr val="FFFF00"/>
                </a:solidFill>
              </a:rPr>
              <a:t> – a </a:t>
            </a:r>
            <a:r>
              <a:rPr lang="de-DE" sz="3200" dirty="0" err="1" smtClean="0">
                <a:solidFill>
                  <a:srgbClr val="FFFF00"/>
                </a:solidFill>
              </a:rPr>
              <a:t>terrestrial</a:t>
            </a:r>
            <a:r>
              <a:rPr lang="de-DE" sz="3200" dirty="0" smtClean="0">
                <a:solidFill>
                  <a:srgbClr val="FFFF00"/>
                </a:solidFill>
              </a:rPr>
              <a:t> </a:t>
            </a:r>
            <a:r>
              <a:rPr lang="de-DE" sz="3200" dirty="0" err="1" smtClean="0">
                <a:solidFill>
                  <a:srgbClr val="FFFF00"/>
                </a:solidFill>
              </a:rPr>
              <a:t>wheel</a:t>
            </a:r>
            <a:r>
              <a:rPr lang="de-DE" sz="3200" dirty="0" smtClean="0">
                <a:solidFill>
                  <a:srgbClr val="FFFF00"/>
                </a:solidFill>
              </a:rPr>
              <a:t> </a:t>
            </a:r>
            <a:r>
              <a:rPr lang="de-DE" sz="3200" dirty="0" err="1" smtClean="0">
                <a:solidFill>
                  <a:srgbClr val="FFFF00"/>
                </a:solidFill>
              </a:rPr>
              <a:t>chair</a:t>
            </a:r>
            <a:r>
              <a:rPr lang="de-DE" sz="3200" dirty="0" smtClean="0">
                <a:solidFill>
                  <a:srgbClr val="FFFF00"/>
                </a:solidFill>
              </a:rPr>
              <a:t> </a:t>
            </a:r>
            <a:r>
              <a:rPr lang="de-DE" sz="3200" dirty="0" err="1" smtClean="0">
                <a:solidFill>
                  <a:srgbClr val="FFFF00"/>
                </a:solidFill>
              </a:rPr>
              <a:t>concept</a:t>
            </a:r>
            <a:endParaRPr lang="de-DE" sz="32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Artmin\Documents\openmoon\c-rove\c-rove_presse\c-rov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56184"/>
            <a:ext cx="9155327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tmin\Documents\openmoon\IsleofMan_GLXPSummit\RoSt\R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340768"/>
            <a:ext cx="4975864" cy="479067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7571184" cy="634082"/>
          </a:xfrm>
        </p:spPr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rgbClr val="FFFF00"/>
                </a:solidFill>
              </a:rPr>
              <a:t>RoSt</a:t>
            </a:r>
            <a:r>
              <a:rPr lang="de-DE" dirty="0" smtClean="0">
                <a:solidFill>
                  <a:srgbClr val="FFFF00"/>
                </a:solidFill>
              </a:rPr>
              <a:t> - </a:t>
            </a:r>
            <a:r>
              <a:rPr lang="de-DE" dirty="0" err="1" smtClean="0">
                <a:solidFill>
                  <a:srgbClr val="FFFF00"/>
                </a:solidFill>
              </a:rPr>
              <a:t>RobotStation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62880" y="692696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remote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missions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unknown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planets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483768" y="6228020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RoSt</a:t>
            </a:r>
            <a:r>
              <a:rPr lang="en-US" dirty="0" smtClean="0">
                <a:solidFill>
                  <a:srgbClr val="FFFF00"/>
                </a:solidFill>
              </a:rPr>
              <a:t> serves 4 docking ports for rovers´ power supply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tmin\Documents\openmoon\IsleofMan_GLXPSummit\RoSt\entwurf_I_b3_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762501" cy="3952875"/>
          </a:xfrm>
          <a:prstGeom prst="rect">
            <a:avLst/>
          </a:prstGeom>
          <a:noFill/>
        </p:spPr>
      </p:pic>
      <p:pic>
        <p:nvPicPr>
          <p:cNvPr id="3075" name="Picture 3" descr="C:\Users\Artmin\Documents\openmoon\IsleofMan_GLXPSummit\RoSt\entwurf_I_5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12976"/>
            <a:ext cx="4762500" cy="352425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5004048" y="98072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The </a:t>
            </a:r>
            <a:r>
              <a:rPr lang="de-DE" dirty="0" err="1" smtClean="0">
                <a:solidFill>
                  <a:srgbClr val="FFFF00"/>
                </a:solidFill>
              </a:rPr>
              <a:t>RoSt</a:t>
            </a:r>
            <a:r>
              <a:rPr lang="de-DE" dirty="0" smtClean="0">
                <a:solidFill>
                  <a:srgbClr val="FFFF00"/>
                </a:solidFill>
              </a:rPr>
              <a:t>-Bots</a:t>
            </a:r>
          </a:p>
          <a:p>
            <a:endParaRPr lang="de-DE" dirty="0" smtClean="0">
              <a:solidFill>
                <a:srgbClr val="FFFF00"/>
              </a:solidFill>
            </a:endParaRPr>
          </a:p>
          <a:p>
            <a:r>
              <a:rPr lang="de-DE" dirty="0" err="1" smtClean="0">
                <a:solidFill>
                  <a:srgbClr val="FFFF00"/>
                </a:solidFill>
              </a:rPr>
              <a:t>No</a:t>
            </a:r>
            <a:r>
              <a:rPr lang="de-DE" dirty="0" smtClean="0">
                <a:solidFill>
                  <a:srgbClr val="FFFF00"/>
                </a:solidFill>
              </a:rPr>
              <a:t> solar </a:t>
            </a:r>
            <a:r>
              <a:rPr lang="de-DE" dirty="0" err="1" smtClean="0">
                <a:solidFill>
                  <a:srgbClr val="FFFF00"/>
                </a:solidFill>
              </a:rPr>
              <a:t>panels</a:t>
            </a:r>
            <a:r>
              <a:rPr lang="de-DE" dirty="0" smtClean="0">
                <a:solidFill>
                  <a:srgbClr val="FFFF00"/>
                </a:solidFill>
              </a:rPr>
              <a:t> – power </a:t>
            </a:r>
            <a:r>
              <a:rPr lang="de-DE" dirty="0" err="1" smtClean="0">
                <a:solidFill>
                  <a:srgbClr val="FFFF00"/>
                </a:solidFill>
              </a:rPr>
              <a:t>supply</a:t>
            </a:r>
            <a:r>
              <a:rPr lang="de-DE" dirty="0" smtClean="0">
                <a:solidFill>
                  <a:srgbClr val="FFFF00"/>
                </a:solidFill>
              </a:rPr>
              <a:t> via </a:t>
            </a:r>
            <a:r>
              <a:rPr lang="de-DE" dirty="0" err="1" smtClean="0">
                <a:solidFill>
                  <a:srgbClr val="FFFF00"/>
                </a:solidFill>
              </a:rPr>
              <a:t>RoSt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7504" y="494116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FF00"/>
                </a:solidFill>
              </a:rPr>
              <a:t>to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be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build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by</a:t>
            </a:r>
            <a:r>
              <a:rPr lang="de-DE" dirty="0" smtClean="0">
                <a:solidFill>
                  <a:srgbClr val="FFFF00"/>
                </a:solidFill>
              </a:rPr>
              <a:t> 14-15yr </a:t>
            </a:r>
            <a:r>
              <a:rPr lang="de-DE" dirty="0" err="1" smtClean="0">
                <a:solidFill>
                  <a:srgbClr val="FFFF00"/>
                </a:solidFill>
              </a:rPr>
              <a:t>old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schoolkids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Mission to grammar school kids: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onstruct your own </a:t>
            </a:r>
            <a:r>
              <a:rPr lang="en-US" dirty="0" err="1" smtClean="0">
                <a:solidFill>
                  <a:srgbClr val="FFFF00"/>
                </a:solidFill>
              </a:rPr>
              <a:t>bot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Connect it to the </a:t>
            </a:r>
            <a:r>
              <a:rPr lang="en-US" dirty="0" err="1" smtClean="0">
                <a:solidFill>
                  <a:srgbClr val="FFFF00"/>
                </a:solidFill>
              </a:rPr>
              <a:t>RoSt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Control it from your PC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Take over remote control of other bots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0" y="5589240"/>
            <a:ext cx="9144000" cy="5040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„Turn </a:t>
            </a:r>
            <a:r>
              <a:rPr kumimoji="0" lang="de-DE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curiosity</a:t>
            </a:r>
            <a:r>
              <a:rPr kumimoji="0" lang="de-DE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into</a:t>
            </a:r>
            <a:r>
              <a:rPr kumimoji="0" lang="de-DE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exaltation</a:t>
            </a:r>
            <a:r>
              <a:rPr kumimoji="0" lang="de-DE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de-DE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curisosity</a:t>
            </a:r>
            <a:r>
              <a:rPr kumimoji="0" lang="de-DE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turns</a:t>
            </a:r>
            <a:r>
              <a:rPr kumimoji="0" lang="de-DE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itself</a:t>
            </a:r>
            <a:r>
              <a:rPr kumimoji="0" lang="de-DE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into</a:t>
            </a:r>
            <a:r>
              <a:rPr kumimoji="0" lang="de-DE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knowledge</a:t>
            </a:r>
            <a:r>
              <a:rPr kumimoji="0" lang="de-DE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endParaRPr kumimoji="0" lang="de-DE" sz="32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Lunik_Ranger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43000" y="0"/>
            <a:ext cx="10287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5256584" cy="1143000"/>
          </a:xfrm>
        </p:spPr>
        <p:txBody>
          <a:bodyPr/>
          <a:lstStyle/>
          <a:p>
            <a:r>
              <a:rPr lang="de-DE" dirty="0" err="1" smtClean="0">
                <a:solidFill>
                  <a:srgbClr val="FFFF00"/>
                </a:solidFill>
              </a:rPr>
              <a:t>Ranger</a:t>
            </a:r>
            <a:r>
              <a:rPr lang="de-DE" dirty="0" smtClean="0">
                <a:solidFill>
                  <a:srgbClr val="FFFF00"/>
                </a:solidFill>
              </a:rPr>
              <a:t>   &amp;   </a:t>
            </a:r>
            <a:r>
              <a:rPr lang="de-DE" dirty="0" err="1" smtClean="0">
                <a:solidFill>
                  <a:srgbClr val="FFFF00"/>
                </a:solidFill>
              </a:rPr>
              <a:t>Lunik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084168" y="198884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FFFF00"/>
                </a:solidFill>
              </a:rPr>
              <a:t>support</a:t>
            </a:r>
            <a:r>
              <a:rPr lang="de-DE" sz="1400" dirty="0" smtClean="0">
                <a:solidFill>
                  <a:srgbClr val="FFFF00"/>
                </a:solidFill>
              </a:rPr>
              <a:t> out </a:t>
            </a:r>
            <a:r>
              <a:rPr lang="de-DE" sz="1400" dirty="0" err="1" smtClean="0">
                <a:solidFill>
                  <a:srgbClr val="FFFF00"/>
                </a:solidFill>
              </a:rPr>
              <a:t>of</a:t>
            </a:r>
            <a:r>
              <a:rPr lang="de-DE" sz="1400" dirty="0" smtClean="0">
                <a:solidFill>
                  <a:srgbClr val="FFFF00"/>
                </a:solidFill>
              </a:rPr>
              <a:t> a </a:t>
            </a:r>
            <a:r>
              <a:rPr lang="de-DE" sz="1400" dirty="0" err="1" smtClean="0">
                <a:solidFill>
                  <a:srgbClr val="FFFF00"/>
                </a:solidFill>
              </a:rPr>
              <a:t>direction</a:t>
            </a:r>
            <a:endParaRPr lang="de-DE" sz="1400" dirty="0">
              <a:solidFill>
                <a:srgbClr val="FFFF00"/>
              </a:solidFill>
            </a:endParaRPr>
          </a:p>
          <a:p>
            <a:r>
              <a:rPr lang="de-DE" sz="1400" dirty="0" err="1" smtClean="0">
                <a:solidFill>
                  <a:srgbClr val="FFFF00"/>
                </a:solidFill>
              </a:rPr>
              <a:t>never</a:t>
            </a:r>
            <a:r>
              <a:rPr lang="de-DE" sz="1400" dirty="0" smtClean="0">
                <a:solidFill>
                  <a:srgbClr val="FFFF00"/>
                </a:solidFill>
              </a:rPr>
              <a:t> </a:t>
            </a:r>
            <a:r>
              <a:rPr lang="de-DE" sz="1400" dirty="0" err="1" smtClean="0">
                <a:solidFill>
                  <a:srgbClr val="FFFF00"/>
                </a:solidFill>
              </a:rPr>
              <a:t>expected</a:t>
            </a:r>
            <a:r>
              <a:rPr lang="de-DE" sz="1400" dirty="0" smtClean="0">
                <a:solidFill>
                  <a:srgbClr val="FFFF00"/>
                </a:solidFill>
              </a:rPr>
              <a:t> </a:t>
            </a:r>
            <a:r>
              <a:rPr lang="de-DE" sz="1400" dirty="0" err="1" smtClean="0">
                <a:solidFill>
                  <a:srgbClr val="FFFF00"/>
                </a:solidFill>
              </a:rPr>
              <a:t>to</a:t>
            </a:r>
            <a:r>
              <a:rPr lang="de-DE" sz="1400" dirty="0" smtClean="0">
                <a:solidFill>
                  <a:srgbClr val="FFFF00"/>
                </a:solidFill>
              </a:rPr>
              <a:t> </a:t>
            </a:r>
            <a:r>
              <a:rPr lang="de-DE" sz="1400" dirty="0" err="1" smtClean="0">
                <a:solidFill>
                  <a:srgbClr val="FFFF00"/>
                </a:solidFill>
              </a:rPr>
              <a:t>come</a:t>
            </a:r>
            <a:endParaRPr lang="de-DE" sz="1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8640"/>
            <a:ext cx="4892555" cy="633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Picture 3" descr="C:\Users\Artmin\Documents\My Dropbox\openmoon\graphix\openmoon-logo\round_batch_offical_te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69877"/>
            <a:ext cx="1448767" cy="145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Challenge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grammar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kids</a:t>
            </a:r>
            <a:r>
              <a:rPr lang="de-DE" dirty="0" smtClean="0"/>
              <a:t> 14-15y</a:t>
            </a:r>
          </a:p>
          <a:p>
            <a:r>
              <a:rPr lang="de-DE" dirty="0" err="1" smtClean="0"/>
              <a:t>Competition</a:t>
            </a:r>
            <a:r>
              <a:rPr lang="de-DE" dirty="0" smtClean="0"/>
              <a:t>: </a:t>
            </a:r>
            <a:endParaRPr lang="de-DE" dirty="0" smtClean="0"/>
          </a:p>
          <a:p>
            <a:r>
              <a:rPr lang="de-DE" dirty="0" smtClean="0"/>
              <a:t>Take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/>
              <a:t> </a:t>
            </a:r>
            <a:r>
              <a:rPr lang="de-DE" dirty="0" err="1" smtClean="0"/>
              <a:t>enemy</a:t>
            </a:r>
            <a:r>
              <a:rPr lang="de-DE" dirty="0" smtClean="0"/>
              <a:t> bot</a:t>
            </a:r>
          </a:p>
          <a:p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,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leaks</a:t>
            </a:r>
            <a:endParaRPr lang="de-DE" dirty="0" smtClean="0"/>
          </a:p>
          <a:p>
            <a:r>
              <a:rPr lang="de-DE" dirty="0" smtClean="0"/>
              <a:t>Deadline: May 2011 / School </a:t>
            </a:r>
            <a:r>
              <a:rPr lang="de-DE" dirty="0" err="1" smtClean="0"/>
              <a:t>Centennial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Transmed_loop_fullHD_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743517" y="289175"/>
            <a:ext cx="11854609" cy="6668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rtmin\Documents\c-base\base2k10\transmediale2k10_om-vortrag\tm10om_präsentation\pt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rtmin\Documents\c-base\base2k10\transmediale2k10_om-vortrag\transmediale2004\pt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179512" y="18864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FF00"/>
                </a:solidFill>
              </a:rPr>
              <a:t>60% </a:t>
            </a:r>
            <a:r>
              <a:rPr lang="de-DE" b="1" dirty="0" err="1" smtClean="0">
                <a:solidFill>
                  <a:srgbClr val="FFFF00"/>
                </a:solidFill>
              </a:rPr>
              <a:t>of</a:t>
            </a:r>
            <a:r>
              <a:rPr lang="de-DE" b="1" dirty="0" smtClean="0">
                <a:solidFill>
                  <a:srgbClr val="FFFF00"/>
                </a:solidFill>
              </a:rPr>
              <a:t> Berlin </a:t>
            </a:r>
            <a:r>
              <a:rPr lang="de-DE" b="1" dirty="0" err="1" smtClean="0">
                <a:solidFill>
                  <a:srgbClr val="FFFF00"/>
                </a:solidFill>
              </a:rPr>
              <a:t>would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vanish</a:t>
            </a:r>
            <a:r>
              <a:rPr lang="de-DE" b="1" dirty="0" smtClean="0">
                <a:solidFill>
                  <a:srgbClr val="FFFF00"/>
                </a:solidFill>
              </a:rPr>
              <a:t>, </a:t>
            </a:r>
            <a:r>
              <a:rPr lang="de-DE" b="1" dirty="0" err="1" smtClean="0">
                <a:solidFill>
                  <a:srgbClr val="FFFF00"/>
                </a:solidFill>
              </a:rPr>
              <a:t>if</a:t>
            </a:r>
            <a:r>
              <a:rPr lang="de-DE" b="1" dirty="0" smtClean="0">
                <a:solidFill>
                  <a:srgbClr val="FFFF00"/>
                </a:solidFill>
              </a:rPr>
              <a:t> c-</a:t>
            </a:r>
            <a:r>
              <a:rPr lang="de-DE" b="1" dirty="0" err="1" smtClean="0">
                <a:solidFill>
                  <a:srgbClr val="FFFF00"/>
                </a:solidFill>
              </a:rPr>
              <a:t>base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starts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right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now</a:t>
            </a:r>
            <a:r>
              <a:rPr lang="de-DE" b="1" dirty="0" smtClean="0">
                <a:solidFill>
                  <a:srgbClr val="FFFF00"/>
                </a:solidFill>
              </a:rPr>
              <a:t>…</a:t>
            </a:r>
            <a:endParaRPr lang="de-DE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Artmin\Documents\c-base\base2k10\transmediale2k10_om-vortrag\l_7cfe1c0ee9e959d9361ffdb45d2c1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42938"/>
            <a:ext cx="8215312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feld 2"/>
          <p:cNvSpPr txBox="1">
            <a:spLocks noChangeArrowheads="1"/>
          </p:cNvSpPr>
          <p:nvPr/>
        </p:nvSpPr>
        <p:spPr bwMode="auto">
          <a:xfrm>
            <a:off x="3214688" y="6215063"/>
            <a:ext cx="366156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rgbClr val="FFC000"/>
                </a:solidFill>
              </a:rPr>
              <a:t>reconstructioneering</a:t>
            </a:r>
            <a:r>
              <a:rPr lang="de-DE" dirty="0" smtClean="0">
                <a:solidFill>
                  <a:srgbClr val="FFC000"/>
                </a:solidFill>
              </a:rPr>
              <a:t>  </a:t>
            </a:r>
            <a:r>
              <a:rPr lang="de-DE" dirty="0" err="1" smtClean="0">
                <a:solidFill>
                  <a:srgbClr val="FFC000"/>
                </a:solidFill>
              </a:rPr>
              <a:t>the</a:t>
            </a:r>
            <a:r>
              <a:rPr lang="de-DE" dirty="0" smtClean="0">
                <a:solidFill>
                  <a:srgbClr val="FFC000"/>
                </a:solidFill>
              </a:rPr>
              <a:t>  </a:t>
            </a:r>
            <a:r>
              <a:rPr lang="de-DE" dirty="0" err="1" smtClean="0">
                <a:solidFill>
                  <a:srgbClr val="FFC000"/>
                </a:solidFill>
              </a:rPr>
              <a:t>future</a:t>
            </a:r>
            <a:endParaRPr lang="de-DE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tmin\Documents\c-base\base2k10\transmediale2k10_om-vortrag\maemo_vortrag\25_mmrs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c-</a:t>
            </a:r>
            <a:r>
              <a:rPr lang="de-DE" dirty="0" err="1" smtClean="0">
                <a:solidFill>
                  <a:srgbClr val="FFFF00"/>
                </a:solidFill>
              </a:rPr>
              <a:t>base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smtClean="0">
                <a:solidFill>
                  <a:srgbClr val="FFFF00"/>
                </a:solidFill>
              </a:rPr>
              <a:t>- </a:t>
            </a:r>
            <a:r>
              <a:rPr lang="de-DE" dirty="0" err="1" smtClean="0">
                <a:solidFill>
                  <a:srgbClr val="FFFF00"/>
                </a:solidFill>
              </a:rPr>
              <a:t>mother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of</a:t>
            </a:r>
            <a:r>
              <a:rPr lang="de-DE" dirty="0" smtClean="0">
                <a:solidFill>
                  <a:srgbClr val="FFFF00"/>
                </a:solidFill>
              </a:rPr>
              <a:t> all </a:t>
            </a:r>
            <a:r>
              <a:rPr lang="de-DE" dirty="0" err="1" smtClean="0">
                <a:solidFill>
                  <a:srgbClr val="FFFF00"/>
                </a:solidFill>
              </a:rPr>
              <a:t>hackerspaces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131840" y="635171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rgbClr val="FFFF00"/>
                </a:solidFill>
              </a:rPr>
              <a:t>be</a:t>
            </a:r>
            <a:r>
              <a:rPr lang="de-DE" sz="2400" b="1" dirty="0" smtClean="0">
                <a:solidFill>
                  <a:srgbClr val="FFFF00"/>
                </a:solidFill>
              </a:rPr>
              <a:t> </a:t>
            </a:r>
            <a:r>
              <a:rPr lang="de-DE" sz="2400" b="1" dirty="0" err="1" smtClean="0">
                <a:solidFill>
                  <a:srgbClr val="FFFF00"/>
                </a:solidFill>
              </a:rPr>
              <a:t>future</a:t>
            </a:r>
            <a:r>
              <a:rPr lang="de-DE" sz="2400" b="1" dirty="0" smtClean="0">
                <a:solidFill>
                  <a:srgbClr val="FFFF00"/>
                </a:solidFill>
              </a:rPr>
              <a:t> </a:t>
            </a:r>
            <a:r>
              <a:rPr lang="de-DE" sz="2400" b="1" dirty="0" err="1" smtClean="0">
                <a:solidFill>
                  <a:srgbClr val="FFFF00"/>
                </a:solidFill>
              </a:rPr>
              <a:t>compatible</a:t>
            </a:r>
            <a:endParaRPr lang="de-D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184584"/>
            <a:ext cx="5970240" cy="447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4140420"/>
            <a:ext cx="4056088" cy="271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6228184" y="1414517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c-</a:t>
            </a:r>
            <a:r>
              <a:rPr lang="de-DE" dirty="0" err="1" smtClean="0">
                <a:solidFill>
                  <a:srgbClr val="FFFF00"/>
                </a:solidFill>
              </a:rPr>
              <a:t>base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hosts</a:t>
            </a:r>
            <a:endParaRPr lang="de-DE" dirty="0" smtClean="0">
              <a:solidFill>
                <a:srgbClr val="FFFF00"/>
              </a:solidFill>
            </a:endParaRPr>
          </a:p>
          <a:p>
            <a:r>
              <a:rPr lang="de-DE" dirty="0" err="1" smtClean="0">
                <a:solidFill>
                  <a:srgbClr val="FFFF00"/>
                </a:solidFill>
              </a:rPr>
              <a:t>community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events</a:t>
            </a:r>
            <a:endParaRPr lang="de-DE" dirty="0" smtClean="0">
              <a:solidFill>
                <a:srgbClr val="FFFF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95936" y="4509120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-</a:t>
            </a:r>
            <a:r>
              <a:rPr lang="de-DE" dirty="0" smtClean="0">
                <a:solidFill>
                  <a:srgbClr val="FFFF00"/>
                </a:solidFill>
              </a:rPr>
              <a:t>wikipedia</a:t>
            </a:r>
          </a:p>
          <a:p>
            <a:endParaRPr lang="de-DE" dirty="0" smtClean="0">
              <a:solidFill>
                <a:srgbClr val="FFFF00"/>
              </a:solidFill>
            </a:endParaRPr>
          </a:p>
          <a:p>
            <a:r>
              <a:rPr lang="de-DE" dirty="0" smtClean="0">
                <a:solidFill>
                  <a:srgbClr val="FFFF00"/>
                </a:solidFill>
              </a:rPr>
              <a:t>-</a:t>
            </a:r>
            <a:r>
              <a:rPr lang="de-DE" dirty="0" err="1" smtClean="0">
                <a:solidFill>
                  <a:srgbClr val="FFFF00"/>
                </a:solidFill>
              </a:rPr>
              <a:t>OpenSource</a:t>
            </a:r>
            <a:endParaRPr lang="de-DE" dirty="0" smtClean="0">
              <a:solidFill>
                <a:srgbClr val="FFFF00"/>
              </a:solidFill>
            </a:endParaRPr>
          </a:p>
          <a:p>
            <a:endParaRPr lang="de-DE" dirty="0" smtClean="0">
              <a:solidFill>
                <a:srgbClr val="FFFF00"/>
              </a:solidFill>
            </a:endParaRPr>
          </a:p>
          <a:p>
            <a:r>
              <a:rPr lang="de-DE" dirty="0" smtClean="0">
                <a:solidFill>
                  <a:srgbClr val="FFFF00"/>
                </a:solidFill>
              </a:rPr>
              <a:t>-Free WLAN</a:t>
            </a:r>
          </a:p>
          <a:p>
            <a:endParaRPr lang="de-DE" dirty="0">
              <a:solidFill>
                <a:srgbClr val="FFFF00"/>
              </a:solidFill>
            </a:endParaRPr>
          </a:p>
        </p:txBody>
      </p:sp>
      <p:pic>
        <p:nvPicPr>
          <p:cNvPr id="2054" name="Picture 6" descr="C:\Users\Artmin\Documents\openmoon\IsleofMan_GLXPSummit\logo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-27384"/>
            <a:ext cx="1333500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C:\Users\Artmin\Documents\My Dropbox\openmoon\graphix\openmoon-logo\round_batch_offical_te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8475" y="966936"/>
            <a:ext cx="5179789" cy="521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827584" y="6137920"/>
            <a:ext cx="7092280" cy="6034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Turn  Community  </a:t>
            </a:r>
            <a:r>
              <a:rPr kumimoji="0" lang="de-DE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into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de-DE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Commoonity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75656" y="26064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Community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sz="3200" b="1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into</a:t>
            </a:r>
            <a:r>
              <a:rPr lang="de-DE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/>
          <p:cNvSpPr/>
          <p:nvPr/>
        </p:nvSpPr>
        <p:spPr>
          <a:xfrm>
            <a:off x="611560" y="5013176"/>
            <a:ext cx="2448272" cy="1296144"/>
          </a:xfrm>
          <a:prstGeom prst="ellipse">
            <a:avLst/>
          </a:prstGeom>
          <a:solidFill>
            <a:schemeClr val="tx1">
              <a:alpha val="75000"/>
            </a:schemeClr>
          </a:solidFill>
          <a:ln>
            <a:solidFill>
              <a:srgbClr val="FFFF00">
                <a:alpha val="4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1691680" y="4221088"/>
            <a:ext cx="2448272" cy="1296144"/>
          </a:xfrm>
          <a:prstGeom prst="ellipse">
            <a:avLst/>
          </a:prstGeom>
          <a:solidFill>
            <a:schemeClr val="tx1">
              <a:alpha val="75000"/>
            </a:schemeClr>
          </a:solidFill>
          <a:ln>
            <a:solidFill>
              <a:srgbClr val="FFFF00">
                <a:alpha val="4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-252536" y="6209928"/>
            <a:ext cx="2448272" cy="1296144"/>
          </a:xfrm>
          <a:prstGeom prst="ellipse">
            <a:avLst/>
          </a:prstGeom>
          <a:solidFill>
            <a:schemeClr val="tx1">
              <a:alpha val="75000"/>
            </a:schemeClr>
          </a:solidFill>
          <a:ln>
            <a:solidFill>
              <a:srgbClr val="FFFF00">
                <a:alpha val="4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691680" y="5805264"/>
            <a:ext cx="2448272" cy="1296144"/>
          </a:xfrm>
          <a:prstGeom prst="ellipse">
            <a:avLst/>
          </a:prstGeom>
          <a:solidFill>
            <a:schemeClr val="tx1">
              <a:alpha val="75000"/>
            </a:schemeClr>
          </a:solidFill>
          <a:ln>
            <a:solidFill>
              <a:srgbClr val="FFFF00">
                <a:alpha val="4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627784" y="5229200"/>
            <a:ext cx="2448272" cy="1296144"/>
          </a:xfrm>
          <a:prstGeom prst="ellipse">
            <a:avLst/>
          </a:prstGeom>
          <a:solidFill>
            <a:schemeClr val="tx1">
              <a:alpha val="75000"/>
            </a:schemeClr>
          </a:solidFill>
          <a:ln>
            <a:solidFill>
              <a:srgbClr val="FFFF00">
                <a:alpha val="4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347864" y="5949280"/>
            <a:ext cx="2448272" cy="1296144"/>
          </a:xfrm>
          <a:prstGeom prst="ellipse">
            <a:avLst/>
          </a:prstGeom>
          <a:solidFill>
            <a:schemeClr val="tx1">
              <a:alpha val="75000"/>
            </a:schemeClr>
          </a:solidFill>
          <a:ln>
            <a:solidFill>
              <a:srgbClr val="FFFF00">
                <a:alpha val="4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4283968" y="5085184"/>
            <a:ext cx="2448272" cy="1296144"/>
          </a:xfrm>
          <a:prstGeom prst="ellipse">
            <a:avLst/>
          </a:prstGeom>
          <a:solidFill>
            <a:schemeClr val="tx1">
              <a:alpha val="75000"/>
            </a:schemeClr>
          </a:solidFill>
          <a:ln>
            <a:solidFill>
              <a:srgbClr val="FFFF00">
                <a:alpha val="4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092280" y="5949280"/>
            <a:ext cx="2448272" cy="1296144"/>
          </a:xfrm>
          <a:prstGeom prst="ellipse">
            <a:avLst/>
          </a:prstGeom>
          <a:solidFill>
            <a:schemeClr val="tx1">
              <a:alpha val="75000"/>
            </a:schemeClr>
          </a:solidFill>
          <a:ln>
            <a:solidFill>
              <a:srgbClr val="FFFF00">
                <a:alpha val="4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436096" y="5877272"/>
            <a:ext cx="2448272" cy="1296144"/>
          </a:xfrm>
          <a:prstGeom prst="ellipse">
            <a:avLst/>
          </a:prstGeom>
          <a:solidFill>
            <a:schemeClr val="tx1">
              <a:alpha val="75000"/>
            </a:schemeClr>
          </a:solidFill>
          <a:ln>
            <a:solidFill>
              <a:srgbClr val="FFFF00">
                <a:alpha val="4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6516216" y="5229200"/>
            <a:ext cx="2448272" cy="1296144"/>
          </a:xfrm>
          <a:prstGeom prst="ellipse">
            <a:avLst/>
          </a:prstGeom>
          <a:solidFill>
            <a:schemeClr val="tx1">
              <a:alpha val="75000"/>
            </a:schemeClr>
          </a:solidFill>
          <a:ln>
            <a:solidFill>
              <a:srgbClr val="FFFF00">
                <a:alpha val="4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851920" y="4509120"/>
            <a:ext cx="2448272" cy="1296144"/>
          </a:xfrm>
          <a:prstGeom prst="ellipse">
            <a:avLst/>
          </a:prstGeom>
          <a:solidFill>
            <a:schemeClr val="tx1">
              <a:alpha val="75000"/>
            </a:schemeClr>
          </a:solidFill>
          <a:ln>
            <a:solidFill>
              <a:srgbClr val="FFFF00">
                <a:alpha val="4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5652120" y="4437112"/>
            <a:ext cx="2448272" cy="1296144"/>
          </a:xfrm>
          <a:prstGeom prst="ellipse">
            <a:avLst/>
          </a:prstGeom>
          <a:solidFill>
            <a:schemeClr val="tx1">
              <a:alpha val="75000"/>
            </a:schemeClr>
          </a:solidFill>
          <a:ln>
            <a:solidFill>
              <a:srgbClr val="FFFF00">
                <a:alpha val="4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499992" y="3573016"/>
            <a:ext cx="2448272" cy="1296144"/>
          </a:xfrm>
          <a:prstGeom prst="ellipse">
            <a:avLst/>
          </a:prstGeom>
          <a:solidFill>
            <a:schemeClr val="tx1">
              <a:alpha val="75000"/>
            </a:schemeClr>
          </a:solidFill>
          <a:ln>
            <a:solidFill>
              <a:srgbClr val="FFFF00">
                <a:alpha val="4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4932040" y="2780928"/>
            <a:ext cx="2448272" cy="129614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FF00"/>
                </a:solidFill>
              </a:rPr>
              <a:t>Design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259632" y="1412776"/>
            <a:ext cx="2448272" cy="129614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FF00"/>
                </a:solidFill>
              </a:rPr>
              <a:t>Rover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644008" y="1412776"/>
            <a:ext cx="2448272" cy="129614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FF00"/>
                </a:solidFill>
              </a:rPr>
              <a:t>Business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99592" y="2924944"/>
            <a:ext cx="2448272" cy="129614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FF00"/>
                </a:solidFill>
              </a:rPr>
              <a:t>Education</a:t>
            </a:r>
          </a:p>
          <a:p>
            <a:pPr algn="ctr"/>
            <a:r>
              <a:rPr lang="de-DE" sz="1400" dirty="0" smtClean="0">
                <a:solidFill>
                  <a:srgbClr val="FFFF00"/>
                </a:solidFill>
              </a:rPr>
              <a:t>MINT / STEM</a:t>
            </a:r>
            <a:endParaRPr lang="de-DE" sz="1400" dirty="0">
              <a:solidFill>
                <a:srgbClr val="FFFF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915816" y="3573016"/>
            <a:ext cx="2448272" cy="129614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FF00"/>
                </a:solidFill>
              </a:rPr>
              <a:t>Rocket Engineering</a:t>
            </a:r>
          </a:p>
          <a:p>
            <a:pPr algn="ctr"/>
            <a:r>
              <a:rPr lang="de-DE" sz="1400" dirty="0" err="1" smtClean="0">
                <a:solidFill>
                  <a:srgbClr val="FFFF00"/>
                </a:solidFill>
              </a:rPr>
              <a:t>Proof</a:t>
            </a:r>
            <a:r>
              <a:rPr lang="de-DE" sz="1400" dirty="0" smtClean="0">
                <a:solidFill>
                  <a:srgbClr val="FFFF00"/>
                </a:solidFill>
              </a:rPr>
              <a:t> </a:t>
            </a:r>
            <a:r>
              <a:rPr lang="de-DE" sz="1400" dirty="0" err="1" smtClean="0">
                <a:solidFill>
                  <a:srgbClr val="FFFF00"/>
                </a:solidFill>
              </a:rPr>
              <a:t>of</a:t>
            </a:r>
            <a:r>
              <a:rPr lang="de-DE" sz="1400" dirty="0" smtClean="0">
                <a:solidFill>
                  <a:srgbClr val="FFFF00"/>
                </a:solidFill>
              </a:rPr>
              <a:t> </a:t>
            </a:r>
            <a:r>
              <a:rPr lang="de-DE" sz="1400" dirty="0" err="1" smtClean="0">
                <a:solidFill>
                  <a:srgbClr val="FFFF00"/>
                </a:solidFill>
              </a:rPr>
              <a:t>Concept</a:t>
            </a:r>
            <a:endParaRPr lang="de-DE" sz="1400" dirty="0" smtClean="0">
              <a:solidFill>
                <a:srgbClr val="FFFF00"/>
              </a:solidFill>
            </a:endParaRPr>
          </a:p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915816" y="2276872"/>
            <a:ext cx="2448272" cy="129614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FF00"/>
                </a:solidFill>
              </a:rPr>
              <a:t>Communication</a:t>
            </a:r>
          </a:p>
          <a:p>
            <a:pPr algn="ctr"/>
            <a:r>
              <a:rPr lang="de-DE" sz="1400" dirty="0" smtClean="0">
                <a:solidFill>
                  <a:srgbClr val="FFFF00"/>
                </a:solidFill>
              </a:rPr>
              <a:t>GLXP / </a:t>
            </a:r>
            <a:r>
              <a:rPr lang="de-DE" sz="1400" dirty="0" err="1" smtClean="0">
                <a:solidFill>
                  <a:srgbClr val="FFFF00"/>
                </a:solidFill>
              </a:rPr>
              <a:t>Commoonity</a:t>
            </a:r>
            <a:endParaRPr lang="de-DE" sz="1400" dirty="0">
              <a:solidFill>
                <a:srgbClr val="FFFF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55776" y="58061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FFFF00"/>
                </a:solidFill>
              </a:rPr>
              <a:t>Organisation </a:t>
            </a:r>
            <a:r>
              <a:rPr lang="de-DE" sz="2000" dirty="0" err="1" smtClean="0">
                <a:solidFill>
                  <a:srgbClr val="FFFF00"/>
                </a:solidFill>
              </a:rPr>
              <a:t>Structure</a:t>
            </a:r>
            <a:endParaRPr lang="de-DE" sz="2000" dirty="0">
              <a:solidFill>
                <a:srgbClr val="FFFF00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-540568" y="5301208"/>
            <a:ext cx="2448272" cy="1296144"/>
          </a:xfrm>
          <a:prstGeom prst="ellipse">
            <a:avLst/>
          </a:prstGeom>
          <a:solidFill>
            <a:schemeClr val="tx1">
              <a:alpha val="75000"/>
            </a:schemeClr>
          </a:solidFill>
          <a:ln>
            <a:solidFill>
              <a:srgbClr val="FFFF00">
                <a:alpha val="4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Bildschirmpräsentation (4:3)</PresentationFormat>
  <Paragraphs>55</Paragraphs>
  <Slides>17</Slides>
  <Notes>3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Larissa-Design</vt:lpstr>
      <vt:lpstr>A brief history </vt:lpstr>
      <vt:lpstr>Folie 2</vt:lpstr>
      <vt:lpstr>Folie 3</vt:lpstr>
      <vt:lpstr>Folie 4</vt:lpstr>
      <vt:lpstr>Folie 5</vt:lpstr>
      <vt:lpstr>c-base - mother of all hackerspaces</vt:lpstr>
      <vt:lpstr>Folie 7</vt:lpstr>
      <vt:lpstr>Folie 8</vt:lpstr>
      <vt:lpstr>Folie 9</vt:lpstr>
      <vt:lpstr>Folie 10</vt:lpstr>
      <vt:lpstr>Folie 11</vt:lpstr>
      <vt:lpstr>c-rove – a terrestrial wheel chair concept</vt:lpstr>
      <vt:lpstr>RoSt - RobotStation</vt:lpstr>
      <vt:lpstr>Folie 14</vt:lpstr>
      <vt:lpstr>Folie 15</vt:lpstr>
      <vt:lpstr>Ranger   &amp;   Lunik</vt:lpstr>
      <vt:lpstr>Folie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Artmin</dc:creator>
  <cp:lastModifiedBy>Artmin</cp:lastModifiedBy>
  <cp:revision>75</cp:revision>
  <dcterms:created xsi:type="dcterms:W3CDTF">2010-10-01T14:41:55Z</dcterms:created>
  <dcterms:modified xsi:type="dcterms:W3CDTF">2010-10-03T10:57:47Z</dcterms:modified>
</cp:coreProperties>
</file>